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3"/>
  </p:notesMasterIdLst>
  <p:sldIdLst>
    <p:sldId id="256" r:id="rId2"/>
    <p:sldId id="257" r:id="rId3"/>
    <p:sldId id="258" r:id="rId4"/>
    <p:sldId id="259" r:id="rId5"/>
    <p:sldId id="260" r:id="rId6"/>
    <p:sldId id="262" r:id="rId7"/>
    <p:sldId id="263" r:id="rId8"/>
    <p:sldId id="265" r:id="rId9"/>
    <p:sldId id="267" r:id="rId10"/>
    <p:sldId id="269" r:id="rId11"/>
    <p:sldId id="270" r:id="rId12"/>
  </p:sldIdLst>
  <p:sldSz cx="12192000" cy="6858000"/>
  <p:notesSz cx="6858000" cy="9144000"/>
  <p:embeddedFontLst>
    <p:embeddedFont>
      <p:font typeface="Work Sans" pitchFamily="2" charset="0"/>
      <p:regular r:id="rId14"/>
      <p:bold r:id="rId15"/>
      <p:italic r:id="rId16"/>
      <p:boldItalic r:id="rId17"/>
    </p:embeddedFont>
    <p:embeddedFont>
      <p:font typeface="Work Sans Light" pitchFamily="2" charset="0"/>
      <p:regular r:id="rId18"/>
      <p:bold r:id="rId19"/>
      <p:italic r:id="rId20"/>
      <p:boldItalic r:id="rId21"/>
    </p:embeddedFont>
    <p:embeddedFont>
      <p:font typeface="Work Sans Medium"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5E8"/>
    <a:srgbClr val="E4E5E8"/>
    <a:srgbClr val="E4E5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2"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6"/>
        <p:cNvGrpSpPr/>
        <p:nvPr/>
      </p:nvGrpSpPr>
      <p:grpSpPr>
        <a:xfrm>
          <a:off x="0" y="0"/>
          <a:ext cx="0" cy="0"/>
          <a:chOff x="0" y="0"/>
          <a:chExt cx="0" cy="0"/>
        </a:xfrm>
      </p:grpSpPr>
      <p:sp>
        <p:nvSpPr>
          <p:cNvPr id="57" name="Google Shape;57;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4"/>
          <p:cNvSpPr>
            <a:spLocks noGrp="1"/>
          </p:cNvSpPr>
          <p:nvPr>
            <p:ph type="pic" idx="2"/>
          </p:nvPr>
        </p:nvSpPr>
        <p:spPr>
          <a:xfrm>
            <a:off x="5183188" y="987425"/>
            <a:ext cx="6172200" cy="4873625"/>
          </a:xfrm>
          <a:prstGeom prst="rect">
            <a:avLst/>
          </a:prstGeom>
          <a:noFill/>
          <a:ln>
            <a:noFill/>
          </a:ln>
        </p:spPr>
      </p:sp>
      <p:sp>
        <p:nvSpPr>
          <p:cNvPr id="80" name="Google Shape;80;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9"/>
        <p:cNvGrpSpPr/>
        <p:nvPr/>
      </p:nvGrpSpPr>
      <p:grpSpPr>
        <a:xfrm>
          <a:off x="0" y="0"/>
          <a:ext cx="0" cy="0"/>
          <a:chOff x="0" y="0"/>
          <a:chExt cx="0" cy="0"/>
        </a:xfrm>
      </p:grpSpPr>
      <p:pic>
        <p:nvPicPr>
          <p:cNvPr id="20" name="Google Shape;20;p4"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1" name="Google Shape;21;p4"/>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9"/>
        <p:cNvGrpSpPr/>
        <p:nvPr/>
      </p:nvGrpSpPr>
      <p:grpSpPr>
        <a:xfrm>
          <a:off x="0" y="0"/>
          <a:ext cx="0" cy="0"/>
          <a:chOff x="0" y="0"/>
          <a:chExt cx="0" cy="0"/>
        </a:xfrm>
      </p:grpSpPr>
      <p:sp>
        <p:nvSpPr>
          <p:cNvPr id="50" name="Google Shape;5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joseph12n/conjuntos_residenciales-main/tree/main/Assets/docs/Trimestre%20II/07_Diccionario_Datos" TargetMode="External"/><Relationship Id="rId13" Type="http://schemas.openxmlformats.org/officeDocument/2006/relationships/image" Target="../media/image6.png"/><Relationship Id="rId3" Type="http://schemas.openxmlformats.org/officeDocument/2006/relationships/hyperlink" Target="https://github.com/joseph12n/conjuntos_residenciales-main/tree/main/Assets/docs/Trimestre%20II/01_Contextualizaci%C3%B3n" TargetMode="External"/><Relationship Id="rId7" Type="http://schemas.openxmlformats.org/officeDocument/2006/relationships/hyperlink" Target="https://github.com/joseph12n/conjuntos_residenciales-main/tree/main/Assets/docs/Trimestre%20II/06_Normalizaci%C3%B3n_MR" TargetMode="External"/><Relationship Id="rId12" Type="http://schemas.openxmlformats.org/officeDocument/2006/relationships/hyperlink" Target="https://github.com/joseph12n/conjuntos_residenciales-main/tree/main/Assets/docs/Trimestre%20IV/03_Prototipo_No_Funcional/Dashboard"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github.com/joseph12n/conjuntos_residenciales-main/tree/main/Assets/docs/Trimestre%20II/05_Modelo_Relacional" TargetMode="External"/><Relationship Id="rId11" Type="http://schemas.openxmlformats.org/officeDocument/2006/relationships/hyperlink" Target="https://github.com/joseph12n/conjuntos_residenciales-main/tree/main/Assets/docs/Trimestre%20IV/01_Diagrama_Clases" TargetMode="External"/><Relationship Id="rId5" Type="http://schemas.openxmlformats.org/officeDocument/2006/relationships/hyperlink" Target="https://github.com/joseph12n/conjuntos_residenciales-main/tree/main/Assets/docs/Trimestre%20II/03_Requisitos" TargetMode="External"/><Relationship Id="rId10" Type="http://schemas.openxmlformats.org/officeDocument/2006/relationships/hyperlink" Target="https://github.com/joseph12n/conjuntos_residenciales-main/tree/main/Assets/docs/Trimestre%20III/02_Construcci%C3%B3n_db_ddl_dml" TargetMode="External"/><Relationship Id="rId4" Type="http://schemas.openxmlformats.org/officeDocument/2006/relationships/hyperlink" Target="https://github.com/joseph12n/conjuntos_residenciales-main/tree/main/Assets/docs/Trimestre%20II/02_Elicitaci%C3%B3n_Requisitos" TargetMode="External"/><Relationship Id="rId9" Type="http://schemas.openxmlformats.org/officeDocument/2006/relationships/hyperlink" Target="https://github.com/joseph12n/conjuntos_residenciales-main/tree/main/Assets/docs/Trimestre%20III/01_Casos_Uso"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p:nvPr/>
        </p:nvSpPr>
        <p:spPr>
          <a:xfrm>
            <a:off x="995422" y="2551837"/>
            <a:ext cx="6453678"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5400" b="1" i="0" u="none" strike="noStrike" cap="none" dirty="0">
                <a:solidFill>
                  <a:srgbClr val="3F3F3F"/>
                </a:solidFill>
                <a:latin typeface="Work Sans"/>
                <a:ea typeface="Work Sans"/>
                <a:cs typeface="Work Sans"/>
                <a:sym typeface="Work Sans"/>
              </a:rPr>
              <a:t>RESITECH</a:t>
            </a:r>
            <a:endParaRPr sz="4000" b="1" dirty="0">
              <a:solidFill>
                <a:srgbClr val="3F3F3F"/>
              </a:solidFill>
              <a:latin typeface="Work Sans"/>
              <a:ea typeface="Work Sans"/>
              <a:cs typeface="Work Sans"/>
              <a:sym typeface="Work Sans"/>
            </a:endParaRPr>
          </a:p>
        </p:txBody>
      </p:sp>
      <p:pic>
        <p:nvPicPr>
          <p:cNvPr id="3" name="Imagen 2" descr="Logotipo&#10;&#10;Descripción generada automáticamente con confianza media">
            <a:extLst>
              <a:ext uri="{FF2B5EF4-FFF2-40B4-BE49-F238E27FC236}">
                <a16:creationId xmlns:a16="http://schemas.microsoft.com/office/drawing/2014/main" id="{9C57B41C-2256-B4F2-29D7-BD101A81AB31}"/>
              </a:ext>
            </a:extLst>
          </p:cNvPr>
          <p:cNvPicPr>
            <a:picLocks noChangeAspect="1"/>
          </p:cNvPicPr>
          <p:nvPr/>
        </p:nvPicPr>
        <p:blipFill>
          <a:blip r:embed="rId3"/>
          <a:stretch>
            <a:fillRect/>
          </a:stretch>
        </p:blipFill>
        <p:spPr>
          <a:xfrm>
            <a:off x="6371302" y="972164"/>
            <a:ext cx="4913671" cy="4913671"/>
          </a:xfrm>
          <a:prstGeom prst="rect">
            <a:avLst/>
          </a:prstGeom>
        </p:spPr>
      </p:pic>
      <p:sp>
        <p:nvSpPr>
          <p:cNvPr id="4" name="Rectángulo 3">
            <a:extLst>
              <a:ext uri="{FF2B5EF4-FFF2-40B4-BE49-F238E27FC236}">
                <a16:creationId xmlns:a16="http://schemas.microsoft.com/office/drawing/2014/main" id="{E1F964EB-AB29-6178-D152-8A133E3B5135}"/>
              </a:ext>
            </a:extLst>
          </p:cNvPr>
          <p:cNvSpPr/>
          <p:nvPr/>
        </p:nvSpPr>
        <p:spPr>
          <a:xfrm>
            <a:off x="6892413" y="4542503"/>
            <a:ext cx="4070555" cy="216311"/>
          </a:xfrm>
          <a:prstGeom prst="rect">
            <a:avLst/>
          </a:prstGeom>
          <a:solidFill>
            <a:srgbClr val="E4E5E9"/>
          </a:solidFill>
          <a:ln>
            <a:solidFill>
              <a:srgbClr val="E3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0"/>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Work Sans Medium"/>
              <a:buNone/>
            </a:pPr>
            <a:r>
              <a:rPr lang="es-MX" sz="3200">
                <a:solidFill>
                  <a:schemeClr val="lt1"/>
                </a:solidFill>
                <a:latin typeface="Work Sans Medium"/>
                <a:ea typeface="Work Sans Medium"/>
                <a:cs typeface="Work Sans Medium"/>
                <a:sym typeface="Work Sans Medium"/>
              </a:rPr>
              <a:t>Entregables Proyecto Formativo</a:t>
            </a:r>
            <a:br>
              <a:rPr lang="es-MX" sz="3200">
                <a:solidFill>
                  <a:schemeClr val="lt1"/>
                </a:solidFill>
                <a:latin typeface="Work Sans Medium"/>
                <a:ea typeface="Work Sans Medium"/>
                <a:cs typeface="Work Sans Medium"/>
                <a:sym typeface="Work Sans Medium"/>
              </a:rPr>
            </a:br>
            <a:r>
              <a:rPr lang="es-MX"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215" name="Google Shape;215;p30"/>
          <p:cNvSpPr txBox="1"/>
          <p:nvPr/>
        </p:nvSpPr>
        <p:spPr>
          <a:xfrm>
            <a:off x="697470" y="2792459"/>
            <a:ext cx="3854368" cy="160039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3"/>
              </a:rPr>
              <a:t>contextualización</a:t>
            </a:r>
            <a:endParaRPr lang="es-CO" sz="14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hlinkClick r:id="rId4"/>
              </a:rPr>
              <a:t>Licitación de requisitos</a:t>
            </a:r>
            <a:endParaRPr lang="es-CO"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hlinkClick r:id="rId5"/>
              </a:rPr>
              <a:t>Requisitos</a:t>
            </a:r>
            <a:endParaRPr lang="es-CO"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rPr>
              <a:t>Wireframes o mockups</a:t>
            </a:r>
            <a:endParaRPr lang="es-CO"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6"/>
              </a:rPr>
              <a:t>Modelo relacional</a:t>
            </a:r>
            <a:endParaRPr lang="es-CO" sz="14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hlinkClick r:id="rId7"/>
              </a:rPr>
              <a:t>Normalización MR</a:t>
            </a:r>
            <a:endParaRPr lang="es-CO"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8"/>
              </a:rPr>
              <a:t>Diccionario de datos</a:t>
            </a:r>
            <a:endParaRPr sz="1400" dirty="0">
              <a:solidFill>
                <a:schemeClr val="dk1"/>
              </a:solidFill>
              <a:latin typeface="Work Sans Light"/>
              <a:ea typeface="Work Sans Light"/>
              <a:cs typeface="Work Sans Light"/>
              <a:sym typeface="Work Sans Light"/>
            </a:endParaRPr>
          </a:p>
        </p:txBody>
      </p:sp>
      <p:grpSp>
        <p:nvGrpSpPr>
          <p:cNvPr id="216" name="Google Shape;216;p30"/>
          <p:cNvGrpSpPr/>
          <p:nvPr/>
        </p:nvGrpSpPr>
        <p:grpSpPr>
          <a:xfrm>
            <a:off x="903506" y="2328198"/>
            <a:ext cx="3239167" cy="347863"/>
            <a:chOff x="668953" y="1494678"/>
            <a:chExt cx="3239167" cy="347863"/>
          </a:xfrm>
        </p:grpSpPr>
        <p:sp>
          <p:nvSpPr>
            <p:cNvPr id="217" name="Google Shape;217;p30"/>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30"/>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Segundo Trimestre</a:t>
              </a:r>
              <a:endParaRPr/>
            </a:p>
          </p:txBody>
        </p:sp>
      </p:grpSp>
      <p:grpSp>
        <p:nvGrpSpPr>
          <p:cNvPr id="219" name="Google Shape;219;p30"/>
          <p:cNvGrpSpPr/>
          <p:nvPr/>
        </p:nvGrpSpPr>
        <p:grpSpPr>
          <a:xfrm>
            <a:off x="3968065" y="2459283"/>
            <a:ext cx="3239167" cy="564030"/>
            <a:chOff x="-265527" y="1278511"/>
            <a:chExt cx="3239167" cy="564030"/>
          </a:xfrm>
        </p:grpSpPr>
        <p:sp>
          <p:nvSpPr>
            <p:cNvPr id="220" name="Google Shape;220;p30"/>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p30"/>
            <p:cNvSpPr txBox="1"/>
            <p:nvPr/>
          </p:nvSpPr>
          <p:spPr>
            <a:xfrm>
              <a:off x="-265527" y="1278511"/>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dirty="0">
                  <a:solidFill>
                    <a:srgbClr val="38AA00"/>
                  </a:solidFill>
                  <a:latin typeface="Work Sans Light"/>
                  <a:ea typeface="Work Sans Light"/>
                  <a:cs typeface="Work Sans Light"/>
                  <a:sym typeface="Work Sans Light"/>
                </a:rPr>
                <a:t>Tercer Trimestre</a:t>
              </a:r>
              <a:endParaRPr dirty="0"/>
            </a:p>
          </p:txBody>
        </p:sp>
      </p:grpSp>
      <p:sp>
        <p:nvSpPr>
          <p:cNvPr id="222" name="Google Shape;222;p30"/>
          <p:cNvSpPr txBox="1"/>
          <p:nvPr/>
        </p:nvSpPr>
        <p:spPr>
          <a:xfrm>
            <a:off x="4000581" y="2828448"/>
            <a:ext cx="3854368" cy="738623"/>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9"/>
              </a:rPr>
              <a:t>Casos de uso</a:t>
            </a:r>
            <a:endParaRPr lang="es-CO" sz="1400" dirty="0">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hlinkClick r:id="rId10"/>
              </a:rPr>
              <a:t>Construcción DB_DDL_DML</a:t>
            </a:r>
            <a:endParaRPr lang="es-CO" dirty="0">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rPr>
              <a:t>CRUD</a:t>
            </a:r>
            <a:endParaRPr sz="1400" dirty="0">
              <a:solidFill>
                <a:schemeClr val="dk1"/>
              </a:solidFill>
              <a:latin typeface="Work Sans Light"/>
              <a:ea typeface="Work Sans Light"/>
              <a:cs typeface="Work Sans Light"/>
              <a:sym typeface="Work Sans Light"/>
            </a:endParaRPr>
          </a:p>
        </p:txBody>
      </p:sp>
      <p:grpSp>
        <p:nvGrpSpPr>
          <p:cNvPr id="223" name="Google Shape;223;p30"/>
          <p:cNvGrpSpPr/>
          <p:nvPr/>
        </p:nvGrpSpPr>
        <p:grpSpPr>
          <a:xfrm>
            <a:off x="4271996" y="2496751"/>
            <a:ext cx="6709296" cy="2488578"/>
            <a:chOff x="781688" y="-646037"/>
            <a:chExt cx="6709296" cy="2488578"/>
          </a:xfrm>
        </p:grpSpPr>
        <p:sp>
          <p:nvSpPr>
            <p:cNvPr id="224" name="Google Shape;224;p30"/>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p30"/>
            <p:cNvSpPr txBox="1"/>
            <p:nvPr/>
          </p:nvSpPr>
          <p:spPr>
            <a:xfrm>
              <a:off x="4251817" y="-646037"/>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dirty="0">
                  <a:solidFill>
                    <a:srgbClr val="38AA00"/>
                  </a:solidFill>
                  <a:latin typeface="Work Sans Light"/>
                  <a:ea typeface="Work Sans Light"/>
                  <a:cs typeface="Work Sans Light"/>
                  <a:sym typeface="Work Sans Light"/>
                </a:rPr>
                <a:t>Cuarto Trimestre</a:t>
              </a:r>
              <a:endParaRPr dirty="0"/>
            </a:p>
          </p:txBody>
        </p:sp>
      </p:grpSp>
      <p:sp>
        <p:nvSpPr>
          <p:cNvPr id="226" name="Google Shape;226;p30"/>
          <p:cNvSpPr txBox="1"/>
          <p:nvPr/>
        </p:nvSpPr>
        <p:spPr>
          <a:xfrm>
            <a:off x="7640162" y="2791343"/>
            <a:ext cx="3854368" cy="738623"/>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11"/>
              </a:rPr>
              <a:t>Diagrama de clases</a:t>
            </a:r>
            <a:endParaRPr lang="es-CO" sz="1400" dirty="0">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rPr>
              <a:t>Producto software</a:t>
            </a:r>
          </a:p>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12"/>
              </a:rPr>
              <a:t>Prototi</a:t>
            </a:r>
            <a:r>
              <a:rPr lang="es-CO" dirty="0">
                <a:solidFill>
                  <a:schemeClr val="dk1"/>
                </a:solidFill>
                <a:latin typeface="Work Sans Light"/>
                <a:ea typeface="Work Sans Light"/>
                <a:cs typeface="Work Sans Light"/>
                <a:sym typeface="Work Sans Light"/>
                <a:hlinkClick r:id="rId12"/>
              </a:rPr>
              <a:t>po no funcional</a:t>
            </a:r>
            <a:endParaRPr sz="1400" dirty="0">
              <a:solidFill>
                <a:schemeClr val="dk1"/>
              </a:solidFill>
              <a:latin typeface="Work Sans Light"/>
              <a:ea typeface="Work Sans Light"/>
              <a:cs typeface="Work Sans Light"/>
              <a:sym typeface="Work Sans Light"/>
            </a:endParaRPr>
          </a:p>
        </p:txBody>
      </p:sp>
      <p:pic>
        <p:nvPicPr>
          <p:cNvPr id="4" name="Imagen 3" descr="Logotipo&#10;&#10;Descripción generada automáticamente con confianza media">
            <a:extLst>
              <a:ext uri="{FF2B5EF4-FFF2-40B4-BE49-F238E27FC236}">
                <a16:creationId xmlns:a16="http://schemas.microsoft.com/office/drawing/2014/main" id="{62E1BFB1-E446-8B3F-61D5-40CF7D066739}"/>
              </a:ext>
            </a:extLst>
          </p:cNvPr>
          <p:cNvPicPr>
            <a:picLocks noChangeAspect="1"/>
          </p:cNvPicPr>
          <p:nvPr/>
        </p:nvPicPr>
        <p:blipFill>
          <a:blip r:embed="rId13"/>
          <a:stretch>
            <a:fillRect/>
          </a:stretch>
        </p:blipFill>
        <p:spPr>
          <a:xfrm>
            <a:off x="9297368" y="181092"/>
            <a:ext cx="1093334" cy="1093334"/>
          </a:xfrm>
          <a:prstGeom prst="rect">
            <a:avLst/>
          </a:prstGeom>
        </p:spPr>
      </p:pic>
      <p:sp>
        <p:nvSpPr>
          <p:cNvPr id="5" name="Rectángulo 4">
            <a:extLst>
              <a:ext uri="{FF2B5EF4-FFF2-40B4-BE49-F238E27FC236}">
                <a16:creationId xmlns:a16="http://schemas.microsoft.com/office/drawing/2014/main" id="{5E6BDF98-8DE9-33BF-47E3-03A7E5D61F57}"/>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31"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Google Shape;108;p18"/>
          <p:cNvSpPr txBox="1"/>
          <p:nvPr/>
        </p:nvSpPr>
        <p:spPr>
          <a:xfrm>
            <a:off x="3252112" y="675443"/>
            <a:ext cx="5687776" cy="12002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7200" dirty="0">
                <a:solidFill>
                  <a:schemeClr val="lt1"/>
                </a:solidFill>
                <a:latin typeface="Work Sans Light"/>
                <a:sym typeface="Work Sans Light"/>
              </a:rPr>
              <a:t>RESITECH</a:t>
            </a:r>
            <a:endParaRPr dirty="0"/>
          </a:p>
        </p:txBody>
      </p:sp>
      <p:cxnSp>
        <p:nvCxnSpPr>
          <p:cNvPr id="109" name="Google Shape;109;p18"/>
          <p:cNvCxnSpPr/>
          <p:nvPr/>
        </p:nvCxnSpPr>
        <p:spPr>
          <a:xfrm>
            <a:off x="5227899" y="3321934"/>
            <a:ext cx="1736203" cy="0"/>
          </a:xfrm>
          <a:prstGeom prst="straightConnector1">
            <a:avLst/>
          </a:prstGeom>
          <a:noFill/>
          <a:ln w="9525" cap="flat" cmpd="sng">
            <a:solidFill>
              <a:schemeClr val="lt1"/>
            </a:solidFill>
            <a:prstDash val="solid"/>
            <a:miter lim="800000"/>
            <a:headEnd type="none" w="sm" len="sm"/>
            <a:tailEnd type="none" w="sm" len="sm"/>
          </a:ln>
        </p:spPr>
      </p:cxnSp>
      <p:sp>
        <p:nvSpPr>
          <p:cNvPr id="110" name="Google Shape;110;p18"/>
          <p:cNvSpPr txBox="1"/>
          <p:nvPr/>
        </p:nvSpPr>
        <p:spPr>
          <a:xfrm>
            <a:off x="4168816" y="3463724"/>
            <a:ext cx="3854368"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dirty="0">
                <a:solidFill>
                  <a:schemeClr val="lt1"/>
                </a:solidFill>
                <a:latin typeface="Work Sans Light"/>
                <a:sym typeface="Work Sans Light"/>
              </a:rPr>
              <a:t>Joseph Nicolas Varon Vargas</a:t>
            </a:r>
          </a:p>
          <a:p>
            <a:pPr marL="0" marR="0" lvl="0" indent="0" algn="ctr" rtl="0">
              <a:spcBef>
                <a:spcPts val="0"/>
              </a:spcBef>
              <a:spcAft>
                <a:spcPts val="0"/>
              </a:spcAft>
              <a:buNone/>
            </a:pPr>
            <a:r>
              <a:rPr lang="es-MX" sz="1600" dirty="0">
                <a:solidFill>
                  <a:schemeClr val="lt1"/>
                </a:solidFill>
                <a:latin typeface="Work Sans Light"/>
                <a:sym typeface="Work Sans Light"/>
              </a:rPr>
              <a:t>Sebastian Castro</a:t>
            </a:r>
            <a:endParaRPr dirty="0"/>
          </a:p>
        </p:txBody>
      </p:sp>
      <p:sp>
        <p:nvSpPr>
          <p:cNvPr id="111" name="Google Shape;111;p18"/>
          <p:cNvSpPr txBox="1"/>
          <p:nvPr/>
        </p:nvSpPr>
        <p:spPr>
          <a:xfrm>
            <a:off x="1068888" y="5279998"/>
            <a:ext cx="10054224"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Servicio Nacional de Aprendizaje –SENA, Centro de Electricidad Electrónica y Telecomunicaciones</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Técnico en Programación de Software - TPS, Primer Trimestre</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Instructor Albeiro Ramos</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Bogotá, 25 de marzo de 2023</a:t>
            </a:r>
            <a:endParaRPr sz="1600" b="1">
              <a:solidFill>
                <a:schemeClr val="lt1"/>
              </a:solidFill>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4">
            <a:alphaModFix/>
          </a:blip>
          <a:srcRect/>
          <a:stretch/>
        </p:blipFill>
        <p:spPr>
          <a:xfrm>
            <a:off x="3657599" y="-68162"/>
            <a:ext cx="10491486" cy="6994324"/>
          </a:xfrm>
          <a:prstGeom prst="rect">
            <a:avLst/>
          </a:prstGeom>
          <a:noFill/>
          <a:ln>
            <a:noFill/>
          </a:ln>
        </p:spPr>
      </p:pic>
      <p:sp>
        <p:nvSpPr>
          <p:cNvPr id="117" name="Google Shape;117;p19"/>
          <p:cNvSpPr/>
          <p:nvPr/>
        </p:nvSpPr>
        <p:spPr>
          <a:xfrm>
            <a:off x="1157468" y="2685327"/>
            <a:ext cx="2939970"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18;p19"/>
          <p:cNvSpPr txBox="1"/>
          <p:nvPr/>
        </p:nvSpPr>
        <p:spPr>
          <a:xfrm>
            <a:off x="1182520" y="2393549"/>
            <a:ext cx="351474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600"/>
              <a:buFont typeface="Work Sans Light"/>
              <a:buNone/>
            </a:pPr>
            <a:r>
              <a:rPr lang="es-MX" sz="3600">
                <a:solidFill>
                  <a:srgbClr val="38AA00"/>
                </a:solidFill>
                <a:latin typeface="Work Sans Light"/>
                <a:ea typeface="Work Sans Light"/>
                <a:cs typeface="Work Sans Light"/>
                <a:sym typeface="Work Sans Light"/>
              </a:rPr>
              <a:t>Introducción</a:t>
            </a:r>
            <a:endParaRPr/>
          </a:p>
        </p:txBody>
      </p:sp>
      <p:sp>
        <p:nvSpPr>
          <p:cNvPr id="119" name="Google Shape;119;p19"/>
          <p:cNvSpPr txBox="1"/>
          <p:nvPr/>
        </p:nvSpPr>
        <p:spPr>
          <a:xfrm>
            <a:off x="1145896" y="3275635"/>
            <a:ext cx="3854368" cy="2831504"/>
          </a:xfrm>
          <a:prstGeom prst="rect">
            <a:avLst/>
          </a:prstGeom>
          <a:noFill/>
          <a:ln>
            <a:noFill/>
          </a:ln>
        </p:spPr>
        <p:txBody>
          <a:bodyPr spcFirstLastPara="1" wrap="square" lIns="91425" tIns="45700" rIns="91425" bIns="45700" anchor="t" anchorCtr="0">
            <a:spAutoFit/>
          </a:bodyPr>
          <a:lstStyle/>
          <a:p>
            <a:r>
              <a:rPr lang="es-ES" sz="1800" dirty="0">
                <a:solidFill>
                  <a:schemeClr val="tx1"/>
                </a:solidFill>
                <a:latin typeface="Arial" panose="020B0604020202020204" pitchFamily="34" charset="0"/>
                <a:cs typeface="Arial" panose="020B0604020202020204" pitchFamily="34" charset="0"/>
              </a:rPr>
              <a:t>Comúnmente en los conjuntos residenciales se presenta una dificultad con el tema de reservas de sus espacios recreativos propuestos para los habitantes o visitantes, puesto que siempre este proceso es tardado y se lleva siempre de manera física en una planilla o cuadernillo</a:t>
            </a: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0"/>
          <p:cNvSpPr txBox="1"/>
          <p:nvPr/>
        </p:nvSpPr>
        <p:spPr>
          <a:xfrm>
            <a:off x="456236" y="416689"/>
            <a:ext cx="10515600" cy="7415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MX" sz="4400" dirty="0">
                <a:solidFill>
                  <a:schemeClr val="lt1"/>
                </a:solidFill>
                <a:latin typeface="Work Sans Medium"/>
                <a:ea typeface="Work Sans Medium"/>
                <a:cs typeface="Work Sans Medium"/>
                <a:sym typeface="Work Sans Medium"/>
              </a:rPr>
              <a:t>RESITECH</a:t>
            </a:r>
            <a:endParaRPr dirty="0"/>
          </a:p>
        </p:txBody>
      </p:sp>
      <p:sp>
        <p:nvSpPr>
          <p:cNvPr id="127" name="Google Shape;127;p20"/>
          <p:cNvSpPr txBox="1"/>
          <p:nvPr/>
        </p:nvSpPr>
        <p:spPr>
          <a:xfrm>
            <a:off x="6653014" y="2489547"/>
            <a:ext cx="4547336"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Problema</a:t>
            </a:r>
            <a:endParaRPr dirty="0"/>
          </a:p>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Objetivos</a:t>
            </a:r>
            <a:endParaRPr dirty="0"/>
          </a:p>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Justificación</a:t>
            </a:r>
            <a:endParaRPr dirty="0"/>
          </a:p>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Alcance</a:t>
            </a:r>
            <a:endParaRPr dirty="0"/>
          </a:p>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Delimitación</a:t>
            </a:r>
            <a:endParaRPr dirty="0"/>
          </a:p>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Entregables Trimestre</a:t>
            </a:r>
            <a:endParaRPr dirty="0"/>
          </a:p>
        </p:txBody>
      </p:sp>
      <p:pic>
        <p:nvPicPr>
          <p:cNvPr id="2" name="Imagen 1" descr="Logotipo&#10;&#10;Descripción generada automáticamente con confianza media">
            <a:extLst>
              <a:ext uri="{FF2B5EF4-FFF2-40B4-BE49-F238E27FC236}">
                <a16:creationId xmlns:a16="http://schemas.microsoft.com/office/drawing/2014/main" id="{46DBA63A-E02F-976A-47D1-AFE22BCAF46A}"/>
              </a:ext>
            </a:extLst>
          </p:cNvPr>
          <p:cNvPicPr>
            <a:picLocks noChangeAspect="1"/>
          </p:cNvPicPr>
          <p:nvPr/>
        </p:nvPicPr>
        <p:blipFill>
          <a:blip r:embed="rId4"/>
          <a:stretch>
            <a:fillRect/>
          </a:stretch>
        </p:blipFill>
        <p:spPr>
          <a:xfrm>
            <a:off x="625316" y="1286071"/>
            <a:ext cx="4913671" cy="4913671"/>
          </a:xfrm>
          <a:prstGeom prst="rect">
            <a:avLst/>
          </a:prstGeom>
        </p:spPr>
      </p:pic>
      <p:sp>
        <p:nvSpPr>
          <p:cNvPr id="3" name="Rectángulo 2">
            <a:extLst>
              <a:ext uri="{FF2B5EF4-FFF2-40B4-BE49-F238E27FC236}">
                <a16:creationId xmlns:a16="http://schemas.microsoft.com/office/drawing/2014/main" id="{92B783F9-F4D1-D1D8-320C-5AEC0F8F6F47}"/>
              </a:ext>
            </a:extLst>
          </p:cNvPr>
          <p:cNvSpPr/>
          <p:nvPr/>
        </p:nvSpPr>
        <p:spPr>
          <a:xfrm>
            <a:off x="1146427" y="4837471"/>
            <a:ext cx="4070555" cy="216311"/>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Problema</a:t>
            </a:r>
            <a:endParaRPr/>
          </a:p>
        </p:txBody>
      </p:sp>
      <p:sp>
        <p:nvSpPr>
          <p:cNvPr id="135" name="Google Shape;135;p21"/>
          <p:cNvSpPr txBox="1"/>
          <p:nvPr/>
        </p:nvSpPr>
        <p:spPr>
          <a:xfrm>
            <a:off x="372353" y="1667521"/>
            <a:ext cx="11447293" cy="47089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600" dirty="0">
                <a:solidFill>
                  <a:schemeClr val="dk1"/>
                </a:solidFill>
                <a:latin typeface="Work Sans Light"/>
                <a:ea typeface="Work Sans Light"/>
                <a:cs typeface="Work Sans Light"/>
                <a:sym typeface="Work Sans Light"/>
              </a:rPr>
              <a:t>Párrafo o separación por punto describiendo (máximo 6 líneas por párrafo):</a:t>
            </a:r>
            <a:endParaRPr dirty="0"/>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La empresa resitech ubicada en la ciudad de Bogotá, tiene la propuesta de mejorar el sistema de reservas en los conjuntos residenciales y temas allegados a este.</a:t>
            </a:r>
            <a:endParaRPr dirty="0"/>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Los Procesos en los que se va a intervenir son la mejora en la gestión de reservas en parqueaderos, salón comunal y bbq. Puesto que esto genera más organización y facilidad al realizar estas acciones,</a:t>
            </a:r>
          </a:p>
          <a:p>
            <a:pPr marR="0" lvl="0" algn="l" rtl="0">
              <a:spcBef>
                <a:spcPts val="0"/>
              </a:spcBef>
              <a:spcAft>
                <a:spcPts val="0"/>
              </a:spcAft>
              <a:buClr>
                <a:schemeClr val="dk1"/>
              </a:buClr>
              <a:buSzPts val="1600"/>
            </a:pPr>
            <a:endParaRPr dirty="0"/>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El análisis de la información: Utilización de las Técnicas e Instrumentos de recolección de datos: Encuesta (Cuestionario). A quiénes: residentes del conjunto y administración – administrador del conjunto</a:t>
            </a:r>
          </a:p>
          <a:p>
            <a:pPr marR="0" lvl="0" algn="l" rtl="0">
              <a:spcBef>
                <a:spcPts val="0"/>
              </a:spcBef>
              <a:spcAft>
                <a:spcPts val="0"/>
              </a:spcAft>
              <a:buClr>
                <a:schemeClr val="dk1"/>
              </a:buClr>
              <a:buSzPts val="1600"/>
            </a:pPr>
            <a:endParaRPr dirty="0"/>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r>
              <a:rPr lang="es-ES" sz="1600" dirty="0">
                <a:solidFill>
                  <a:schemeClr val="dk1"/>
                </a:solidFill>
                <a:latin typeface="Work Sans Light"/>
                <a:ea typeface="Work Sans Light"/>
                <a:cs typeface="Work Sans Light"/>
                <a:sym typeface="Work Sans Light"/>
              </a:rPr>
              <a:t>Las necesidades encontradas: se realiza un proceso de encuesta virtual a los residentes del conjunto y administrador, donde se encontró algunas inconformidades con el conjunto puesto que varios habitantes más que todo nuevos no sabes cómo conocer e informarse sobre lo que el conjunto ofrece, además escuchamos que hace falta un mejor manejo para dar visibilidad a la llegada de correspondencias o recibos de servicios públicos </a:t>
            </a:r>
          </a:p>
          <a:p>
            <a:pPr marR="0" lvl="0" algn="l" rtl="0">
              <a:spcBef>
                <a:spcPts val="0"/>
              </a:spcBef>
              <a:spcAft>
                <a:spcPts val="0"/>
              </a:spcAft>
              <a:buClr>
                <a:schemeClr val="dk1"/>
              </a:buClr>
              <a:buSzPts val="1600"/>
            </a:pPr>
            <a:endParaRPr sz="1600" dirty="0">
              <a:solidFill>
                <a:schemeClr val="dk1"/>
              </a:solidFill>
              <a:latin typeface="Work Sans Light"/>
              <a:ea typeface="Work Sans Light"/>
              <a:cs typeface="Work Sans Light"/>
              <a:sym typeface="Work Sans Light"/>
            </a:endParaRPr>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p:txBody>
      </p:sp>
      <p:pic>
        <p:nvPicPr>
          <p:cNvPr id="4" name="Imagen 3" descr="Logotipo&#10;&#10;Descripción generada automáticamente con confianza media">
            <a:extLst>
              <a:ext uri="{FF2B5EF4-FFF2-40B4-BE49-F238E27FC236}">
                <a16:creationId xmlns:a16="http://schemas.microsoft.com/office/drawing/2014/main" id="{B5945C11-0EAF-3B5F-F828-D873F7D8B63B}"/>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5" name="Rectángulo 4">
            <a:extLst>
              <a:ext uri="{FF2B5EF4-FFF2-40B4-BE49-F238E27FC236}">
                <a16:creationId xmlns:a16="http://schemas.microsoft.com/office/drawing/2014/main" id="{E13152AF-C5CC-30BC-1124-874EB4954D3B}"/>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p:nvPr/>
        </p:nvSpPr>
        <p:spPr>
          <a:xfrm>
            <a:off x="1314043" y="593940"/>
            <a:ext cx="3527266"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23"/>
          <p:cNvSpPr txBox="1"/>
          <p:nvPr/>
        </p:nvSpPr>
        <p:spPr>
          <a:xfrm>
            <a:off x="1039184" y="310961"/>
            <a:ext cx="4076985"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200"/>
              <a:buFont typeface="Work Sans Light"/>
              <a:buNone/>
            </a:pPr>
            <a:r>
              <a:rPr lang="es-MX" sz="3200">
                <a:solidFill>
                  <a:srgbClr val="38AA00"/>
                </a:solidFill>
                <a:latin typeface="Work Sans Light"/>
                <a:ea typeface="Work Sans Light"/>
                <a:cs typeface="Work Sans Light"/>
                <a:sym typeface="Work Sans Light"/>
              </a:rPr>
              <a:t>Objetivo General</a:t>
            </a:r>
            <a:endParaRPr/>
          </a:p>
        </p:txBody>
      </p:sp>
      <p:sp>
        <p:nvSpPr>
          <p:cNvPr id="150" name="Google Shape;150;p23"/>
          <p:cNvSpPr txBox="1"/>
          <p:nvPr/>
        </p:nvSpPr>
        <p:spPr>
          <a:xfrm>
            <a:off x="556218" y="1286827"/>
            <a:ext cx="5042916" cy="107717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O" sz="1600" dirty="0">
                <a:solidFill>
                  <a:schemeClr val="dk1"/>
                </a:solidFill>
                <a:latin typeface="Work Sans Light"/>
                <a:ea typeface="Work Sans Light"/>
                <a:cs typeface="Work Sans Light"/>
                <a:sym typeface="Work Sans Light"/>
              </a:rPr>
              <a:t>Se desarrolla una app / sitio web, donde los habitantes del conjunto puedan realizar la reserva de salón comunal, </a:t>
            </a:r>
            <a:r>
              <a:rPr lang="es-CO" sz="1600" dirty="0" err="1">
                <a:solidFill>
                  <a:schemeClr val="dk1"/>
                </a:solidFill>
                <a:latin typeface="Work Sans Light"/>
                <a:ea typeface="Work Sans Light"/>
                <a:cs typeface="Work Sans Light"/>
                <a:sym typeface="Work Sans Light"/>
              </a:rPr>
              <a:t>bbq</a:t>
            </a:r>
            <a:r>
              <a:rPr lang="es-CO" sz="1600" dirty="0">
                <a:solidFill>
                  <a:schemeClr val="dk1"/>
                </a:solidFill>
                <a:latin typeface="Work Sans Light"/>
                <a:ea typeface="Work Sans Light"/>
                <a:cs typeface="Work Sans Light"/>
                <a:sym typeface="Work Sans Light"/>
              </a:rPr>
              <a:t> y parqueadero, teniendo así los horarios y fechas que están disponibles.</a:t>
            </a:r>
            <a:endParaRPr sz="1600" dirty="0">
              <a:solidFill>
                <a:schemeClr val="dk1"/>
              </a:solidFill>
              <a:latin typeface="Work Sans Light"/>
              <a:ea typeface="Work Sans Light"/>
              <a:cs typeface="Work Sans Light"/>
              <a:sym typeface="Work Sans Light"/>
            </a:endParaRPr>
          </a:p>
        </p:txBody>
      </p:sp>
      <p:pic>
        <p:nvPicPr>
          <p:cNvPr id="151" name="Google Shape;151;p23"/>
          <p:cNvPicPr preferRelativeResize="0"/>
          <p:nvPr/>
        </p:nvPicPr>
        <p:blipFill rotWithShape="1">
          <a:blip r:embed="rId3">
            <a:alphaModFix/>
          </a:blip>
          <a:srcRect/>
          <a:stretch/>
        </p:blipFill>
        <p:spPr>
          <a:xfrm>
            <a:off x="3657599" y="-68162"/>
            <a:ext cx="10491486" cy="6994324"/>
          </a:xfrm>
          <a:prstGeom prst="rect">
            <a:avLst/>
          </a:prstGeom>
          <a:noFill/>
          <a:ln>
            <a:noFill/>
          </a:ln>
        </p:spPr>
      </p:pic>
      <p:sp>
        <p:nvSpPr>
          <p:cNvPr id="152" name="Google Shape;152;p23"/>
          <p:cNvSpPr/>
          <p:nvPr/>
        </p:nvSpPr>
        <p:spPr>
          <a:xfrm>
            <a:off x="484946" y="3146130"/>
            <a:ext cx="4166093"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p23"/>
          <p:cNvSpPr txBox="1"/>
          <p:nvPr/>
        </p:nvSpPr>
        <p:spPr>
          <a:xfrm>
            <a:off x="574055" y="2888203"/>
            <a:ext cx="4076985"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200"/>
              <a:buFont typeface="Work Sans Light"/>
              <a:buNone/>
            </a:pPr>
            <a:r>
              <a:rPr lang="es-MX" sz="3200">
                <a:solidFill>
                  <a:srgbClr val="38AA00"/>
                </a:solidFill>
                <a:latin typeface="Work Sans Light"/>
                <a:ea typeface="Work Sans Light"/>
                <a:cs typeface="Work Sans Light"/>
                <a:sym typeface="Work Sans Light"/>
              </a:rPr>
              <a:t>Objetivo Específicos</a:t>
            </a:r>
            <a:endParaRPr/>
          </a:p>
        </p:txBody>
      </p:sp>
      <p:sp>
        <p:nvSpPr>
          <p:cNvPr id="154" name="Google Shape;154;p23"/>
          <p:cNvSpPr txBox="1"/>
          <p:nvPr/>
        </p:nvSpPr>
        <p:spPr>
          <a:xfrm>
            <a:off x="764324" y="3660486"/>
            <a:ext cx="4834810" cy="255450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Gestionar las reservas del conjunto	 </a:t>
            </a:r>
          </a:p>
          <a:p>
            <a:pPr marR="0" lvl="0" algn="l" rtl="0">
              <a:spcBef>
                <a:spcPts val="0"/>
              </a:spcBef>
              <a:spcAft>
                <a:spcPts val="0"/>
              </a:spcAft>
              <a:buClr>
                <a:schemeClr val="dk1"/>
              </a:buClr>
              <a:buSzPts val="1600"/>
            </a:pPr>
            <a:r>
              <a:rPr lang="es-MX" sz="1600" dirty="0">
                <a:solidFill>
                  <a:schemeClr val="dk1"/>
                </a:solidFill>
                <a:latin typeface="Work Sans Light"/>
                <a:ea typeface="Work Sans Light"/>
                <a:cs typeface="Work Sans Light"/>
                <a:sym typeface="Work Sans Light"/>
              </a:rPr>
              <a:t>     [Nombre de la Empresa].</a:t>
            </a:r>
            <a:endParaRPr dirty="0"/>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Gestionar reserva de salón comunal</a:t>
            </a:r>
          </a:p>
          <a:p>
            <a:pPr marR="0" lvl="0" algn="l" rtl="0">
              <a:spcBef>
                <a:spcPts val="0"/>
              </a:spcBef>
              <a:spcAft>
                <a:spcPts val="0"/>
              </a:spcAft>
              <a:buClr>
                <a:schemeClr val="dk1"/>
              </a:buClr>
              <a:buSzPts val="1600"/>
            </a:pPr>
            <a:r>
              <a:rPr lang="es-MX" sz="1600" dirty="0">
                <a:solidFill>
                  <a:schemeClr val="dk1"/>
                </a:solidFill>
                <a:latin typeface="Work Sans Light"/>
                <a:ea typeface="Work Sans Light"/>
                <a:cs typeface="Work Sans Light"/>
                <a:sym typeface="Work Sans Light"/>
              </a:rPr>
              <a:t>     [Nombre de la Empresa].</a:t>
            </a:r>
            <a:endParaRPr dirty="0"/>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Gestionar reserva de la zona bbq</a:t>
            </a:r>
          </a:p>
          <a:p>
            <a:pPr marR="0" lvl="0" algn="l" rtl="0">
              <a:spcBef>
                <a:spcPts val="0"/>
              </a:spcBef>
              <a:spcAft>
                <a:spcPts val="0"/>
              </a:spcAft>
              <a:buClr>
                <a:schemeClr val="dk1"/>
              </a:buClr>
              <a:buSzPts val="1600"/>
            </a:pPr>
            <a:r>
              <a:rPr lang="es-MX" sz="1600" dirty="0">
                <a:solidFill>
                  <a:schemeClr val="dk1"/>
                </a:solidFill>
                <a:latin typeface="Work Sans Light"/>
                <a:ea typeface="Work Sans Light"/>
                <a:cs typeface="Work Sans Light"/>
                <a:sym typeface="Work Sans Light"/>
              </a:rPr>
              <a:t>     [Nombre de la Empresa].</a:t>
            </a:r>
            <a:endParaRPr dirty="0"/>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Gestionar reserva de parqueadero</a:t>
            </a:r>
          </a:p>
          <a:p>
            <a:pPr marR="0" lvl="0" algn="l" rtl="0">
              <a:spcBef>
                <a:spcPts val="0"/>
              </a:spcBef>
              <a:spcAft>
                <a:spcPts val="0"/>
              </a:spcAft>
              <a:buClr>
                <a:schemeClr val="dk1"/>
              </a:buClr>
              <a:buSzPts val="1600"/>
            </a:pPr>
            <a:r>
              <a:rPr lang="es-MX" sz="1600" dirty="0">
                <a:solidFill>
                  <a:schemeClr val="dk1"/>
                </a:solidFill>
                <a:latin typeface="Work Sans Light"/>
                <a:ea typeface="Work Sans Light"/>
                <a:cs typeface="Work Sans Light"/>
                <a:sym typeface="Work Sans Light"/>
              </a:rPr>
              <a:t>     [Nombre de la Empresa].</a:t>
            </a:r>
            <a:endParaRPr dirty="0"/>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Gestionar reservas con fechas disponibles [Nombre de la Empresa].</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Justificación</a:t>
            </a:r>
            <a:endParaRPr/>
          </a:p>
        </p:txBody>
      </p:sp>
      <p:sp>
        <p:nvSpPr>
          <p:cNvPr id="162" name="Google Shape;162;p24"/>
          <p:cNvSpPr txBox="1"/>
          <p:nvPr/>
        </p:nvSpPr>
        <p:spPr>
          <a:xfrm>
            <a:off x="372353" y="1667521"/>
            <a:ext cx="11447293" cy="37856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s-CO" sz="16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La solución: Se propone el desarrollo de un Sistema de Información Web denominado RESITECH que sirva como herramienta software para gestionar las reservas </a:t>
            </a:r>
            <a:r>
              <a:rPr lang="es-CO" sz="1600" dirty="0">
                <a:solidFill>
                  <a:schemeClr val="dk1"/>
                </a:solidFill>
                <a:latin typeface="Work Sans Light"/>
                <a:ea typeface="Work Sans Light"/>
                <a:cs typeface="Work Sans Light"/>
                <a:sym typeface="Work Sans Light"/>
              </a:rPr>
              <a:t>del conjunto residencial con una mayor eficiencia puesto que actualmente se lleva el registro en un libro y esto genera inconvenientes al consultar fechas ya ocupadas o derivados.</a:t>
            </a:r>
            <a:endParaRPr dirty="0"/>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La importancia del Sistema: Permitirá la gestión de los habitantes como usuarios del conjunto. Con resitech el administrador podrá realizar el registro de los habitantes, revisar cada una de las reservas en los diferentes servicios que ofrece. En Resitech los habitantes después de ser registrados podrán realizar la reserva de los diferentes servicios que ofrece el conjunto. Finalmente, esto generara una mejor gestión de estos procesos </a:t>
            </a:r>
          </a:p>
          <a:p>
            <a:pPr marR="0" lvl="0" algn="l" rtl="0">
              <a:spcBef>
                <a:spcPts val="0"/>
              </a:spcBef>
              <a:spcAft>
                <a:spcPts val="0"/>
              </a:spcAft>
              <a:buClr>
                <a:schemeClr val="dk1"/>
              </a:buClr>
              <a:buSzPts val="1600"/>
            </a:pPr>
            <a:endParaRPr sz="16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El aporte al Sector: El Sistema Resitech servirá </a:t>
            </a:r>
            <a:r>
              <a:rPr lang="es-CO" sz="1600" dirty="0">
                <a:solidFill>
                  <a:schemeClr val="dk1"/>
                </a:solidFill>
                <a:latin typeface="Work Sans Light"/>
                <a:ea typeface="Work Sans Light"/>
                <a:cs typeface="Work Sans Light"/>
                <a:sym typeface="Work Sans Light"/>
              </a:rPr>
              <a:t>como software especializado para conjuntos residenciales, se espera que no solo se generen reservas, sino que más adelante los usuarios puedan hacer consultas de temas más personales como llegada de servicios públicos o paquetería. </a:t>
            </a:r>
            <a:endParaRPr dirty="0"/>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p:txBody>
      </p:sp>
      <p:pic>
        <p:nvPicPr>
          <p:cNvPr id="2" name="Imagen 1" descr="Logotipo&#10;&#10;Descripción generada automáticamente con confianza media">
            <a:extLst>
              <a:ext uri="{FF2B5EF4-FFF2-40B4-BE49-F238E27FC236}">
                <a16:creationId xmlns:a16="http://schemas.microsoft.com/office/drawing/2014/main" id="{B806CD83-1DF8-B9AF-ECD9-9EA52BBAEEA7}"/>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3" name="Rectángulo 2">
            <a:extLst>
              <a:ext uri="{FF2B5EF4-FFF2-40B4-BE49-F238E27FC236}">
                <a16:creationId xmlns:a16="http://schemas.microsoft.com/office/drawing/2014/main" id="{98781A9A-4437-81D2-FB6D-E1AF513FBF10}"/>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sp>
        <p:nvSpPr>
          <p:cNvPr id="178" name="Google Shape;178;p26"/>
          <p:cNvSpPr txBox="1"/>
          <p:nvPr/>
        </p:nvSpPr>
        <p:spPr>
          <a:xfrm>
            <a:off x="372353" y="1667521"/>
            <a:ext cx="11447293" cy="25545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600" dirty="0">
                <a:solidFill>
                  <a:schemeClr val="dk1"/>
                </a:solidFill>
                <a:latin typeface="Work Sans Light"/>
                <a:ea typeface="Work Sans Light"/>
                <a:cs typeface="Work Sans Light"/>
                <a:sym typeface="Work Sans Light"/>
              </a:rPr>
              <a:t>Párrafo o separación por punto describiendo (máximo 6 líneas por párrafo):</a:t>
            </a:r>
            <a:endParaRPr dirty="0"/>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Qué hace el Sistema: registrar usuarios, gestionar reservas, cancelar reservas, actualizar usuarios y contraseñas, inicio de sesión.</a:t>
            </a:r>
            <a:endParaRPr sz="16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Qué NO hace el Sistema: gestionar conversaciones, auto registrarse, ver recibos o costos de administración. </a:t>
            </a:r>
            <a:endParaRPr dirty="0"/>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Tecnologías: Descripción de tecnologías del proyecto (Arquitectura de software, patrones de diseño, Back-</a:t>
            </a:r>
            <a:r>
              <a:rPr lang="es-MX" sz="1600" dirty="0" err="1">
                <a:solidFill>
                  <a:schemeClr val="dk1"/>
                </a:solidFill>
                <a:latin typeface="Work Sans Light"/>
                <a:ea typeface="Work Sans Light"/>
                <a:cs typeface="Work Sans Light"/>
                <a:sym typeface="Work Sans Light"/>
              </a:rPr>
              <a:t>End</a:t>
            </a:r>
            <a:r>
              <a:rPr lang="es-MX" sz="1600" dirty="0">
                <a:solidFill>
                  <a:schemeClr val="dk1"/>
                </a:solidFill>
                <a:latin typeface="Work Sans Light"/>
                <a:ea typeface="Work Sans Light"/>
                <a:cs typeface="Work Sans Light"/>
                <a:sym typeface="Work Sans Light"/>
              </a:rPr>
              <a:t>, </a:t>
            </a:r>
            <a:r>
              <a:rPr lang="es-MX" sz="1600" dirty="0" err="1">
                <a:solidFill>
                  <a:schemeClr val="dk1"/>
                </a:solidFill>
                <a:latin typeface="Work Sans Light"/>
                <a:ea typeface="Work Sans Light"/>
                <a:cs typeface="Work Sans Light"/>
                <a:sym typeface="Work Sans Light"/>
              </a:rPr>
              <a:t>Frond-End</a:t>
            </a:r>
            <a:r>
              <a:rPr lang="es-MX" sz="1600" dirty="0">
                <a:solidFill>
                  <a:schemeClr val="dk1"/>
                </a:solidFill>
                <a:latin typeface="Work Sans Light"/>
                <a:ea typeface="Work Sans Light"/>
                <a:cs typeface="Work Sans Light"/>
                <a:sym typeface="Work Sans Light"/>
              </a:rPr>
              <a:t>, librerías, </a:t>
            </a:r>
            <a:r>
              <a:rPr lang="es-MX" sz="1600" dirty="0" err="1">
                <a:solidFill>
                  <a:schemeClr val="dk1"/>
                </a:solidFill>
                <a:latin typeface="Work Sans Light"/>
                <a:ea typeface="Work Sans Light"/>
                <a:cs typeface="Work Sans Light"/>
                <a:sym typeface="Work Sans Light"/>
              </a:rPr>
              <a:t>frameworks</a:t>
            </a:r>
            <a:r>
              <a:rPr lang="es-MX" sz="1600" dirty="0">
                <a:solidFill>
                  <a:schemeClr val="dk1"/>
                </a:solidFill>
                <a:latin typeface="Work Sans Light"/>
                <a:ea typeface="Work Sans Light"/>
                <a:cs typeface="Work Sans Light"/>
                <a:sym typeface="Work Sans Light"/>
              </a:rPr>
              <a:t>, entre otros)</a:t>
            </a:r>
            <a:endParaRPr dirty="0"/>
          </a:p>
          <a:p>
            <a:pPr marL="0" marR="0" lvl="0" indent="0" algn="l" rtl="0">
              <a:spcBef>
                <a:spcPts val="0"/>
              </a:spcBef>
              <a:spcAft>
                <a:spcPts val="0"/>
              </a:spcAft>
              <a:buNone/>
            </a:pPr>
            <a:endParaRPr sz="1600" b="1"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b="1" dirty="0">
              <a:solidFill>
                <a:schemeClr val="dk1"/>
              </a:solidFill>
              <a:latin typeface="Work Sans Light"/>
              <a:ea typeface="Work Sans Light"/>
              <a:cs typeface="Work Sans Light"/>
              <a:sym typeface="Work Sans Light"/>
            </a:endParaRPr>
          </a:p>
        </p:txBody>
      </p:sp>
      <p:pic>
        <p:nvPicPr>
          <p:cNvPr id="2" name="Imagen 1" descr="Logotipo&#10;&#10;Descripción generada automáticamente con confianza media">
            <a:extLst>
              <a:ext uri="{FF2B5EF4-FFF2-40B4-BE49-F238E27FC236}">
                <a16:creationId xmlns:a16="http://schemas.microsoft.com/office/drawing/2014/main" id="{B29C125C-134D-D40A-D7AB-1D26402672E1}"/>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3" name="Rectángulo 2">
            <a:extLst>
              <a:ext uri="{FF2B5EF4-FFF2-40B4-BE49-F238E27FC236}">
                <a16:creationId xmlns:a16="http://schemas.microsoft.com/office/drawing/2014/main" id="{0EB0E226-1EB0-1764-1F66-05DD815E170D}"/>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8"/>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Delimitación</a:t>
            </a:r>
            <a:endParaRPr/>
          </a:p>
        </p:txBody>
      </p:sp>
      <p:sp>
        <p:nvSpPr>
          <p:cNvPr id="194" name="Google Shape;194;p28"/>
          <p:cNvSpPr txBox="1"/>
          <p:nvPr/>
        </p:nvSpPr>
        <p:spPr>
          <a:xfrm>
            <a:off x="372353" y="1667521"/>
            <a:ext cx="11447293" cy="15696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El cronograma: proyecto 1 año, investigación de aplicaciones y estructura de software, entrega de evidencias trimestrales con respectiva sustentación al final para llevar alineamientos y retroalimentación en el proceso, los responsables del proyecto Joseph Varon y Sebastian Castro.</a:t>
            </a:r>
          </a:p>
          <a:p>
            <a:pPr marR="0" lvl="0" algn="l" rtl="0">
              <a:spcBef>
                <a:spcPts val="0"/>
              </a:spcBef>
              <a:spcAft>
                <a:spcPts val="0"/>
              </a:spcAft>
              <a:buClr>
                <a:schemeClr val="dk1"/>
              </a:buClr>
              <a:buSzPts val="1600"/>
            </a:pP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p:txBody>
      </p:sp>
      <p:pic>
        <p:nvPicPr>
          <p:cNvPr id="2" name="Imagen 1" descr="Logotipo&#10;&#10;Descripción generada automáticamente con confianza media">
            <a:extLst>
              <a:ext uri="{FF2B5EF4-FFF2-40B4-BE49-F238E27FC236}">
                <a16:creationId xmlns:a16="http://schemas.microsoft.com/office/drawing/2014/main" id="{844388BB-DC35-2CA8-E063-1AAEBC0851B3}"/>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3" name="Rectángulo 2">
            <a:extLst>
              <a:ext uri="{FF2B5EF4-FFF2-40B4-BE49-F238E27FC236}">
                <a16:creationId xmlns:a16="http://schemas.microsoft.com/office/drawing/2014/main" id="{208AA0A7-10F6-6C5A-D1FC-CAF0C53D0FA4}"/>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TotalTime>
  <Words>723</Words>
  <Application>Microsoft Office PowerPoint</Application>
  <PresentationFormat>Panorámica</PresentationFormat>
  <Paragraphs>77</Paragraphs>
  <Slides>11</Slides>
  <Notes>11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vt:i4>
      </vt:variant>
    </vt:vector>
  </HeadingPairs>
  <TitlesOfParts>
    <vt:vector size="17" baseType="lpstr">
      <vt:lpstr>Work Sans Light</vt:lpstr>
      <vt:lpstr>Work Sans Medium</vt:lpstr>
      <vt:lpstr>Calibri</vt:lpstr>
      <vt:lpstr>Arial</vt:lpstr>
      <vt:lpstr>Work Sans</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Delimitación</vt:lpstr>
      <vt:lpstr>Entregables Proyecto Formativo por Trimestre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Joseph Varon</dc:creator>
  <cp:lastModifiedBy>Joseph Varon</cp:lastModifiedBy>
  <cp:revision>3</cp:revision>
  <dcterms:modified xsi:type="dcterms:W3CDTF">2024-06-25T03:22:14Z</dcterms:modified>
</cp:coreProperties>
</file>